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3" d="100"/>
          <a:sy n="73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16B97B-3D4D-419E-900C-FCB46114CCC2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6EA31F-A936-4430-A0B8-F804AE57D8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84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19117F-F09A-4BD2-ADF7-D0E57EB1273A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20F3-1758-463D-887F-192D2BB2AFD7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395D6-1F28-4527-8CC4-A8732BE034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935AB-05EA-4602-98D2-414E359F7560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D5560-ACCF-4EBD-9230-AFDAF48865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A6CF4-0C77-46F9-91A3-D3682A17FE34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F868-CA92-4556-9FCB-BA554F2AA7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A0CF-DAFB-42EE-934E-94284EACFA4F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275E2-CE11-4ADD-9878-2A810B216C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1C2C-07AE-44FD-9DE9-1025F2E71756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9FB6-420F-4410-9B68-4B672BC8FF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DE0B-C167-4004-9B68-96D9F1303620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2B7B-1D26-4BC2-9219-2190881C24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38AF-B5CC-49D3-9E4A-873381F5857F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3A69-5D30-4482-A7A7-CA72FAD47D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DE5F-D838-4BDD-8015-3D3D5F7DD95B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AE23-AB43-4545-B8E9-CEE4B57F85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94DE-E47E-4DB3-863C-4A31FF745894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CE41-FDE6-4FD2-A5CC-B98BA5CF76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948C1-A520-4FFC-8573-3A2604676E77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321A-8F07-4FAA-8203-EFF0E153DB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A99C-4C38-4525-B285-961B1CCFAEDE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AC0F-79A1-4BBC-A097-9D52302C85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0EFD9-0C0D-4B85-86DA-2CC7C43BAB19}" type="datetimeFigureOut">
              <a:rPr lang="pl-PL"/>
              <a:pPr>
                <a:defRPr/>
              </a:pPr>
              <a:t>2014-01-12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2D301D-BE8B-4F49-88DD-AB9A6B9B07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30275" y="18161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u="sng" dirty="0"/>
              <a:t>INFORMACJE DOTYCZĄCE KSZTAŁCENIA W ZAWODZIE</a:t>
            </a:r>
            <a:r>
              <a:rPr lang="pl-PL" dirty="0"/>
              <a:t/>
            </a:r>
            <a:br>
              <a:rPr lang="pl-PL" dirty="0"/>
            </a:br>
            <a:r>
              <a:rPr lang="pl-PL" b="1" u="sng" dirty="0"/>
              <a:t>TECHNIK OBSŁUGI TURYSTYCZNEJ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200" b="1" smtClean="0">
                <a:solidFill>
                  <a:schemeClr val="tx1"/>
                </a:solidFill>
              </a:rPr>
              <a:t>ZAWÓD DLA MŁODZIEŻY, KTÓRA LUBI LUDZI </a:t>
            </a:r>
          </a:p>
          <a:p>
            <a:r>
              <a:rPr lang="pl-PL" sz="2200" b="1" smtClean="0">
                <a:solidFill>
                  <a:schemeClr val="tx1"/>
                </a:solidFill>
              </a:rPr>
              <a:t>I PODRÓŻE </a:t>
            </a:r>
          </a:p>
          <a:p>
            <a:r>
              <a:rPr lang="pl-PL" sz="2200" b="1" smtClean="0">
                <a:solidFill>
                  <a:schemeClr val="tx1"/>
                </a:solidFill>
              </a:rPr>
              <a:t>ORAZ CHCE LEPIEJ POZNAĆ ŚWIAT</a:t>
            </a:r>
          </a:p>
          <a:p>
            <a:endParaRPr lang="pl-PL" sz="1800" smtClean="0">
              <a:solidFill>
                <a:schemeClr val="tx1"/>
              </a:solidFill>
            </a:endParaRPr>
          </a:p>
        </p:txBody>
      </p:sp>
      <p:pic>
        <p:nvPicPr>
          <p:cNvPr id="14339" name="Obraz 4" descr="logo1111a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04813"/>
            <a:ext cx="120173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Rafal\AppData\Local\Microsoft\Windows\Temporary Internet Files\Content.IE5\AYV8IRE8\MP90042296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365625"/>
            <a:ext cx="226853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/>
              <a:t>ZADANIA ZAWODOWE: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organizowanie działalności turystycznej, </a:t>
            </a: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programowanie i kalkulowanie imprez i usług turystycznych,</a:t>
            </a: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oferowanie, promowanie oraz sprzedaż  imprez i usług </a:t>
            </a:r>
            <a:r>
              <a:rPr lang="pl-PL" dirty="0" smtClean="0"/>
              <a:t>turystycznych,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realizowanie i rozliczanie imprez i </a:t>
            </a:r>
            <a:r>
              <a:rPr lang="pl-PL" dirty="0"/>
              <a:t>usług </a:t>
            </a:r>
            <a:r>
              <a:rPr lang="pl-PL" dirty="0" smtClean="0"/>
              <a:t>turystycznych,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obsługa klientów w języku polskim i obcym, </a:t>
            </a: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współpraca z innymi kontrahentami i podmiotami branży turystycznej,</a:t>
            </a: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pilotaż na wybranych trasach i pełnienie funkcji przewodnika turystycznego. </a:t>
            </a: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pic>
        <p:nvPicPr>
          <p:cNvPr id="15363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4652963"/>
            <a:ext cx="119697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4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Kształcenie odbywa się przez okres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4 </a:t>
            </a:r>
            <a:r>
              <a:rPr lang="pl-PL" dirty="0"/>
              <a:t>lat.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484313"/>
            <a:ext cx="8229600" cy="45259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W klasie I </a:t>
            </a:r>
            <a:r>
              <a:rPr lang="pl-PL" dirty="0" err="1" smtClean="0"/>
              <a:t>i</a:t>
            </a:r>
            <a:r>
              <a:rPr lang="pl-PL" dirty="0" smtClean="0"/>
              <a:t> II realizowana jest kwalifikacja T. 13. </a:t>
            </a:r>
            <a:r>
              <a:rPr lang="pl-PL" i="1" dirty="0" smtClean="0"/>
              <a:t>Planowanie i realizacja imprez i usług turystycznych</a:t>
            </a:r>
            <a:r>
              <a:rPr lang="pl-PL" dirty="0" smtClean="0"/>
              <a:t>, zakończona egzaminem potwierdzającym kwalifikację pod koniec klasy II.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W klasie III oraz w I semestrze kl. IV realizowana jest kwalifikacja T. 14. </a:t>
            </a:r>
            <a:r>
              <a:rPr lang="pl-PL" i="1" dirty="0" smtClean="0"/>
              <a:t>Prowadzenie informacji turystycznej oraz sprzedaż usług turystycznych, </a:t>
            </a:r>
            <a:r>
              <a:rPr lang="pl-PL" dirty="0" smtClean="0"/>
              <a:t>zakończona egzaminem pod koniec I semestru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/>
              <a:t> </a:t>
            </a:r>
            <a:r>
              <a:rPr lang="pl-PL" dirty="0" smtClean="0"/>
              <a:t>   klasy IV.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pic>
        <p:nvPicPr>
          <p:cNvPr id="16387" name="Picture 2" descr="C:\Users\Rafal\AppData\Local\Microsoft\Windows\Temporary Internet Files\Content.IE5\U8PWW57V\MP90043127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300663"/>
            <a:ext cx="280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3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sz="3100" dirty="0"/>
              <a:t>Z UWAGI NA SPECYFIKĘ ZAWODU KSZTAŁCENIE ODBYWA SIĘ</a:t>
            </a:r>
            <a:br>
              <a:rPr lang="pl-PL" sz="3100" dirty="0"/>
            </a:br>
            <a:r>
              <a:rPr lang="pl-PL" sz="3100" dirty="0"/>
              <a:t>W RÓZNYCH FORMACH: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60655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200" dirty="0"/>
              <a:t>zajęcia w Zespole Szkół </a:t>
            </a:r>
            <a:r>
              <a:rPr lang="pl-PL" sz="2200" dirty="0" err="1"/>
              <a:t>Ekonomiczno</a:t>
            </a:r>
            <a:r>
              <a:rPr lang="pl-PL" sz="2200" dirty="0"/>
              <a:t> – </a:t>
            </a:r>
            <a:r>
              <a:rPr lang="pl-PL" sz="2200" dirty="0" err="1"/>
              <a:t>Turystyczno</a:t>
            </a:r>
            <a:r>
              <a:rPr lang="pl-PL" sz="2200" dirty="0"/>
              <a:t> – Hotelarskich w Łodzi  prowadzone </a:t>
            </a:r>
            <a:r>
              <a:rPr lang="pl-PL" sz="2200" dirty="0" smtClean="0"/>
              <a:t>przez wykwalifikowaną kadrę nauczycielską w </a:t>
            </a:r>
            <a:r>
              <a:rPr lang="pl-PL" sz="2200" dirty="0"/>
              <a:t>wielu pracowniach m.in. turystycznej, </a:t>
            </a:r>
            <a:r>
              <a:rPr lang="pl-PL" sz="2200" dirty="0" smtClean="0"/>
              <a:t>komputerowej,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200" dirty="0"/>
              <a:t>zajęcia terenowe realizowane w trakcie atrakcyjnych jedno i kilkudniowych  wycieczek </a:t>
            </a:r>
            <a:r>
              <a:rPr lang="pl-PL" sz="2200" dirty="0" err="1"/>
              <a:t>metodyczno</a:t>
            </a:r>
            <a:r>
              <a:rPr lang="pl-PL" sz="2200" dirty="0"/>
              <a:t> </a:t>
            </a:r>
            <a:r>
              <a:rPr lang="pl-PL" sz="2200" dirty="0" smtClean="0"/>
              <a:t>- szkoleniowych </a:t>
            </a:r>
            <a:r>
              <a:rPr lang="pl-PL" sz="2200" dirty="0"/>
              <a:t>realizowanych w każdej klasie </a:t>
            </a:r>
            <a:r>
              <a:rPr lang="pl-PL" sz="2200" dirty="0" smtClean="0"/>
              <a:t>     (</a:t>
            </a:r>
            <a:r>
              <a:rPr lang="pl-PL" sz="2200" dirty="0"/>
              <a:t>kl. I – Polska południowa, kl. II – Polska północna, kl. III – Polska zachodnia </a:t>
            </a:r>
            <a:r>
              <a:rPr lang="pl-PL" sz="2200" dirty="0" smtClean="0"/>
              <a:t>i </a:t>
            </a:r>
            <a:r>
              <a:rPr lang="pl-PL" sz="2200" dirty="0"/>
              <a:t>wyjazd do Berlina z wizytą na największych na świecie Targach Turystycznych ITB w Berlinie),</a:t>
            </a:r>
            <a:endParaRPr lang="pl-PL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2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200" dirty="0" smtClean="0"/>
              <a:t>zajęcia </a:t>
            </a:r>
            <a:r>
              <a:rPr lang="pl-PL" sz="2200" dirty="0"/>
              <a:t>w hotelach, muzeach, </a:t>
            </a:r>
            <a:r>
              <a:rPr lang="pl-PL" sz="2200" dirty="0" smtClean="0"/>
              <a:t>na </a:t>
            </a:r>
            <a:r>
              <a:rPr lang="pl-PL" sz="2200" dirty="0"/>
              <a:t>dworcach, ośrodkach informacji turystycznej, </a:t>
            </a:r>
            <a:endParaRPr lang="pl-PL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200" dirty="0"/>
              <a:t>zwiedzanie atrakcji turystycznych Łodzi, w trakcie których uczniowie lepiej poznają swoje rodzinne miasto,</a:t>
            </a:r>
            <a:endParaRPr lang="pl-PL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200" dirty="0"/>
              <a:t>rajdy, spacery, ćwiczenia </a:t>
            </a:r>
            <a:r>
              <a:rPr lang="pl-PL" sz="2200" dirty="0" smtClean="0"/>
              <a:t>terenowe.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pic>
        <p:nvPicPr>
          <p:cNvPr id="17411" name="Obraz 3" descr="The Brandenburg Gate in Ber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5638" y="3417888"/>
            <a:ext cx="180022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Obraz 4" descr="autor: ga.com.pl/Rawluk M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0863" y="5300663"/>
            <a:ext cx="1905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11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PRAKTYKI </a:t>
            </a:r>
            <a:r>
              <a:rPr lang="pl-PL" b="1" dirty="0"/>
              <a:t>ZAWODOWE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smtClean="0"/>
              <a:t>W całym cyklu kształcenia obejmują 12 tygodni (480 godzin)</a:t>
            </a:r>
            <a:endParaRPr lang="pl-PL" sz="2400" smtClean="0"/>
          </a:p>
          <a:p>
            <a:r>
              <a:rPr lang="pl-PL" sz="2400" b="1" smtClean="0"/>
              <a:t>W kl. I i II (I kwalifikacja) odbywają się w biurze podróży oraz obiekcie hotelarskim.</a:t>
            </a:r>
          </a:p>
          <a:p>
            <a:endParaRPr lang="pl-PL" sz="2400" smtClean="0"/>
          </a:p>
          <a:p>
            <a:endParaRPr lang="pl-PL" sz="2400" b="1" smtClean="0"/>
          </a:p>
          <a:p>
            <a:endParaRPr lang="pl-PL" sz="2400" b="1" smtClean="0"/>
          </a:p>
          <a:p>
            <a:r>
              <a:rPr lang="pl-PL" sz="2400" b="1" smtClean="0"/>
              <a:t>W kl. III odbywają się w biurze podróży oraz pkt. informacji turystycznej.   </a:t>
            </a:r>
            <a:endParaRPr lang="pl-PL" sz="2400" smtClean="0"/>
          </a:p>
          <a:p>
            <a:endParaRPr lang="pl-PL" sz="2400" smtClean="0"/>
          </a:p>
          <a:p>
            <a:endParaRPr lang="pl-PL" sz="2400" smtClean="0"/>
          </a:p>
        </p:txBody>
      </p:sp>
      <p:pic>
        <p:nvPicPr>
          <p:cNvPr id="4" name="Obra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760913"/>
            <a:ext cx="30241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D:\!RAFAL\Desktop\zdjecia\Świnki\DSC_2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420938"/>
            <a:ext cx="28082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4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dirty="0"/>
              <a:t>ABSOLWENCI MOGĄ ZNALEŹĆ ZATRUDNIENIE W NASTĘPUJĄCYCH PODMIOTACH: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smtClean="0"/>
              <a:t>biura podróży,</a:t>
            </a:r>
          </a:p>
          <a:p>
            <a:r>
              <a:rPr lang="pl-PL" sz="2400" smtClean="0"/>
              <a:t>ośrodki informacji turystycznej,</a:t>
            </a:r>
          </a:p>
          <a:p>
            <a:r>
              <a:rPr lang="pl-PL" sz="2400" smtClean="0"/>
              <a:t>urzędy administracji związane z turystyką,</a:t>
            </a:r>
          </a:p>
          <a:p>
            <a:r>
              <a:rPr lang="pl-PL" sz="2400" smtClean="0"/>
              <a:t>organizacje, izby i stowarzyszenia turystyczne,</a:t>
            </a:r>
          </a:p>
          <a:p>
            <a:r>
              <a:rPr lang="pl-PL" sz="2400" smtClean="0"/>
              <a:t>obiekty hotelarskie,</a:t>
            </a:r>
          </a:p>
          <a:p>
            <a:r>
              <a:rPr lang="pl-PL" sz="2400" smtClean="0"/>
              <a:t>przedsiębiorstwa transportu turystycznego,</a:t>
            </a:r>
          </a:p>
          <a:p>
            <a:r>
              <a:rPr lang="pl-PL" sz="2400" smtClean="0"/>
              <a:t>wydawnictwa turystyczne,</a:t>
            </a:r>
          </a:p>
          <a:p>
            <a:r>
              <a:rPr lang="pl-PL" sz="2400" smtClean="0"/>
              <a:t>działy turystyki przedsiębiorstw i zakładów pracy.</a:t>
            </a:r>
          </a:p>
          <a:p>
            <a:endParaRPr lang="pl-PL" smtClean="0"/>
          </a:p>
        </p:txBody>
      </p:sp>
      <p:pic>
        <p:nvPicPr>
          <p:cNvPr id="20483" name="Picture 2" descr="C:\Users\Rafal\AppData\Local\Microsoft\Windows\Temporary Internet Files\Content.IE5\AYV8IRE8\MC90002838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429000"/>
            <a:ext cx="17875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Rafal\AppData\Local\Microsoft\Windows\Temporary Internet Files\Content.IE5\C4YC0D72\MC90044038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9475" y="65405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43815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/>
              <a:t>	UCZNIOWIE </a:t>
            </a:r>
            <a:r>
              <a:rPr lang="pl-PL" b="1" dirty="0"/>
              <a:t>MAJĄ MOŻLIWOŚĆ </a:t>
            </a:r>
            <a:r>
              <a:rPr lang="pl-PL" b="1" dirty="0" smtClean="0"/>
              <a:t>	UCZESTNICZENIA </a:t>
            </a:r>
            <a:r>
              <a:rPr lang="pl-PL" b="1" dirty="0"/>
              <a:t>W ATRAKCYJNYCH </a:t>
            </a:r>
            <a:r>
              <a:rPr lang="pl-PL" b="1" dirty="0" smtClean="0"/>
              <a:t>	PROJEKTACH </a:t>
            </a:r>
            <a:r>
              <a:rPr lang="pl-PL" b="1" dirty="0"/>
              <a:t>UNIJNYCH ORAZ </a:t>
            </a:r>
            <a:r>
              <a:rPr lang="pl-PL" b="1" dirty="0" smtClean="0"/>
              <a:t>W 	SKRÓCONYM </a:t>
            </a:r>
            <a:r>
              <a:rPr lang="pl-PL" b="1" dirty="0"/>
              <a:t>KURSIE PILOTA WYCIECZEK  </a:t>
            </a: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pic>
        <p:nvPicPr>
          <p:cNvPr id="21507" name="Obraz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492375"/>
            <a:ext cx="58324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97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:\!Magda\Desktop\Strona\Spływ Tomaszów Mazowiecki\PA100021.JPG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620688"/>
            <a:ext cx="4104496" cy="3095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5219700" y="692150"/>
            <a:ext cx="3816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latin typeface="Calibri" pitchFamily="34" charset="0"/>
              </a:rPr>
              <a:t>UCZNIOWIE PODCZAS WYCIECZEK SZKOLENIOWYCH ZDOBYWAJĄ NOWE KWALIFIKACJE PRAKTYCZNE ORAZ DOSKONAŁĄ UMIEJĘTNOŚCI POŻĄDANE NA TURYSTYCZNYM RYNKU PRACY.</a:t>
            </a:r>
          </a:p>
        </p:txBody>
      </p:sp>
      <p:sp>
        <p:nvSpPr>
          <p:cNvPr id="23555" name="AutoShape 2" descr="https://www.facebook.com/images/spac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1032" name="Picture 8" descr="wyciecz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25017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custDataLst>
      <p:tags r:id="rId1"/>
    </p:custDataLst>
  </p:cSld>
  <p:clrMapOvr>
    <a:masterClrMapping/>
  </p:clrMapOvr>
  <p:transition spd="slow" advTm="74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8313" y="404813"/>
            <a:ext cx="8229600" cy="4454525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i="1" dirty="0"/>
              <a:t>Co 2,5 sekundy powstaje na świecie nowe miejsce pracy w turystyce. Dołącz do branży turystycznej – najbardziej rozwijającego się działu gospodarki i fenomenie XXI wieku.</a:t>
            </a:r>
            <a:endParaRPr lang="pl-PL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pic>
        <p:nvPicPr>
          <p:cNvPr id="25604" name="Picture 3" descr="C:\Users\Rafal\AppData\Local\Microsoft\Windows\Temporary Internet Files\Content.IE5\AYV8IRE8\MC90036071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697163"/>
            <a:ext cx="28067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80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3.2|4.3|3|2.8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8|2.3|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2.4"/>
</p:tagLst>
</file>

<file path=ppt/theme/theme1.xml><?xml version="1.0" encoding="utf-8"?>
<a:theme xmlns:a="http://schemas.openxmlformats.org/drawingml/2006/main" name="Motyw pakietu Office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361</Words>
  <Application>Microsoft Office PowerPoint</Application>
  <PresentationFormat>Pokaz na ekranie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Calibri</vt:lpstr>
      <vt:lpstr>Arial</vt:lpstr>
      <vt:lpstr>Motyw pakietu Office</vt:lpstr>
      <vt:lpstr>INFORMACJE DOTYCZĄCE KSZTAŁCENIA W ZAWODZIE TECHNIK OBSŁUGI TURYSTYCZNEJ </vt:lpstr>
      <vt:lpstr>ZADANIA ZAWODOWE: </vt:lpstr>
      <vt:lpstr> Kształcenie odbywa się przez okres  4 lat. </vt:lpstr>
      <vt:lpstr> Z UWAGI NA SPECYFIKĘ ZAWODU KSZTAŁCENIE ODBYWA SIĘ W RÓZNYCH FORMACH: </vt:lpstr>
      <vt:lpstr> PRAKTYKI ZAWODOWE </vt:lpstr>
      <vt:lpstr>ABSOLWENCI MOGĄ ZNALEŹĆ ZATRUDNIENIE W NASTĘPUJĄCYCH PODMIOTACH: </vt:lpstr>
      <vt:lpstr> </vt:lpstr>
      <vt:lpstr>Slajd 8</vt:lpstr>
      <vt:lpstr>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INFORMACJE DOTYCZĄCE KSZTAŁCENIA W ZAWODZIE TECHNIK OBSŁUGI TURYSTYCZNEJ</dc:title>
  <dc:creator>Rafal</dc:creator>
  <cp:lastModifiedBy>Małgosia</cp:lastModifiedBy>
  <cp:revision>29</cp:revision>
  <dcterms:created xsi:type="dcterms:W3CDTF">2014-01-08T12:18:24Z</dcterms:created>
  <dcterms:modified xsi:type="dcterms:W3CDTF">2014-01-12T16:21:00Z</dcterms:modified>
</cp:coreProperties>
</file>